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256" r:id="rId2"/>
    <p:sldId id="367" r:id="rId3"/>
    <p:sldId id="393" r:id="rId4"/>
    <p:sldId id="368" r:id="rId5"/>
    <p:sldId id="390" r:id="rId6"/>
    <p:sldId id="391" r:id="rId7"/>
    <p:sldId id="389" r:id="rId8"/>
    <p:sldId id="394" r:id="rId9"/>
    <p:sldId id="396" r:id="rId10"/>
    <p:sldId id="397" r:id="rId11"/>
    <p:sldId id="395" r:id="rId12"/>
    <p:sldId id="398" r:id="rId13"/>
    <p:sldId id="399" r:id="rId14"/>
    <p:sldId id="400" r:id="rId15"/>
    <p:sldId id="401" r:id="rId16"/>
  </p:sldIdLst>
  <p:sldSz cx="12192000" cy="6858000"/>
  <p:notesSz cx="6400800" cy="11731625"/>
  <p:embeddedFontLst>
    <p:embeddedFont>
      <p:font typeface="Bookman Old Style" panose="02050604050505020204" pitchFamily="18"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Maven Pro Light 200" panose="02000000000000000000" pitchFamily="50"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95959"/>
    <a:srgbClr val="FFFFFF"/>
    <a:srgbClr val="003F7E"/>
    <a:srgbClr val="E83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660"/>
  </p:normalViewPr>
  <p:slideViewPr>
    <p:cSldViewPr snapToGrid="0">
      <p:cViewPr varScale="1">
        <p:scale>
          <a:sx n="110" d="100"/>
          <a:sy n="110" d="100"/>
        </p:scale>
        <p:origin x="4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FE9AB1-48A3-4242-B877-92CC0E8912AF}"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E0CEA-862E-49F1-9744-79C7D928399B}" type="slidenum">
              <a:rPr lang="en-US" smtClean="0"/>
              <a:t>‹#›</a:t>
            </a:fld>
            <a:endParaRPr lang="en-US"/>
          </a:p>
        </p:txBody>
      </p:sp>
    </p:spTree>
    <p:extLst>
      <p:ext uri="{BB962C8B-B14F-4D97-AF65-F5344CB8AC3E}">
        <p14:creationId xmlns:p14="http://schemas.microsoft.com/office/powerpoint/2010/main" val="2030206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FE9AB1-48A3-4242-B877-92CC0E8912AF}"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E0CEA-862E-49F1-9744-79C7D928399B}" type="slidenum">
              <a:rPr lang="en-US" smtClean="0"/>
              <a:t>‹#›</a:t>
            </a:fld>
            <a:endParaRPr lang="en-US"/>
          </a:p>
        </p:txBody>
      </p:sp>
    </p:spTree>
    <p:extLst>
      <p:ext uri="{BB962C8B-B14F-4D97-AF65-F5344CB8AC3E}">
        <p14:creationId xmlns:p14="http://schemas.microsoft.com/office/powerpoint/2010/main" val="3850320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FE9AB1-48A3-4242-B877-92CC0E8912AF}"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E0CEA-862E-49F1-9744-79C7D928399B}" type="slidenum">
              <a:rPr lang="en-US" smtClean="0"/>
              <a:t>‹#›</a:t>
            </a:fld>
            <a:endParaRPr lang="en-US"/>
          </a:p>
        </p:txBody>
      </p:sp>
    </p:spTree>
    <p:extLst>
      <p:ext uri="{BB962C8B-B14F-4D97-AF65-F5344CB8AC3E}">
        <p14:creationId xmlns:p14="http://schemas.microsoft.com/office/powerpoint/2010/main" val="4099103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FE9AB1-48A3-4242-B877-92CC0E8912AF}"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E0CEA-862E-49F1-9744-79C7D928399B}" type="slidenum">
              <a:rPr lang="en-US" smtClean="0"/>
              <a:t>‹#›</a:t>
            </a:fld>
            <a:endParaRPr lang="en-US"/>
          </a:p>
        </p:txBody>
      </p:sp>
    </p:spTree>
    <p:extLst>
      <p:ext uri="{BB962C8B-B14F-4D97-AF65-F5344CB8AC3E}">
        <p14:creationId xmlns:p14="http://schemas.microsoft.com/office/powerpoint/2010/main" val="3365103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E9AB1-48A3-4242-B877-92CC0E8912AF}"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E0CEA-862E-49F1-9744-79C7D928399B}" type="slidenum">
              <a:rPr lang="en-US" smtClean="0"/>
              <a:t>‹#›</a:t>
            </a:fld>
            <a:endParaRPr lang="en-US"/>
          </a:p>
        </p:txBody>
      </p:sp>
    </p:spTree>
    <p:extLst>
      <p:ext uri="{BB962C8B-B14F-4D97-AF65-F5344CB8AC3E}">
        <p14:creationId xmlns:p14="http://schemas.microsoft.com/office/powerpoint/2010/main" val="2567132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FE9AB1-48A3-4242-B877-92CC0E8912AF}"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DE0CEA-862E-49F1-9744-79C7D928399B}" type="slidenum">
              <a:rPr lang="en-US" smtClean="0"/>
              <a:t>‹#›</a:t>
            </a:fld>
            <a:endParaRPr lang="en-US"/>
          </a:p>
        </p:txBody>
      </p:sp>
    </p:spTree>
    <p:extLst>
      <p:ext uri="{BB962C8B-B14F-4D97-AF65-F5344CB8AC3E}">
        <p14:creationId xmlns:p14="http://schemas.microsoft.com/office/powerpoint/2010/main" val="4280496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FE9AB1-48A3-4242-B877-92CC0E8912AF}" type="datetimeFigureOut">
              <a:rPr lang="en-US" smtClean="0"/>
              <a:t>9/14/2023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DE0CEA-862E-49F1-9744-79C7D928399B}" type="slidenum">
              <a:rPr lang="en-US" smtClean="0"/>
              <a:t>‹#›</a:t>
            </a:fld>
            <a:endParaRPr lang="en-US"/>
          </a:p>
        </p:txBody>
      </p:sp>
    </p:spTree>
    <p:extLst>
      <p:ext uri="{BB962C8B-B14F-4D97-AF65-F5344CB8AC3E}">
        <p14:creationId xmlns:p14="http://schemas.microsoft.com/office/powerpoint/2010/main" val="3412536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E9AB1-48A3-4242-B877-92CC0E8912AF}" type="datetimeFigureOut">
              <a:rPr lang="en-US" smtClean="0"/>
              <a:t>9/14/2023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DE0CEA-862E-49F1-9744-79C7D928399B}" type="slidenum">
              <a:rPr lang="en-US" smtClean="0"/>
              <a:t>‹#›</a:t>
            </a:fld>
            <a:endParaRPr lang="en-US"/>
          </a:p>
        </p:txBody>
      </p:sp>
    </p:spTree>
    <p:extLst>
      <p:ext uri="{BB962C8B-B14F-4D97-AF65-F5344CB8AC3E}">
        <p14:creationId xmlns:p14="http://schemas.microsoft.com/office/powerpoint/2010/main" val="1080595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E9AB1-48A3-4242-B877-92CC0E8912AF}" type="datetimeFigureOut">
              <a:rPr lang="en-US" smtClean="0"/>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DE0CEA-862E-49F1-9744-79C7D928399B}" type="slidenum">
              <a:rPr lang="en-US" smtClean="0"/>
              <a:t>‹#›</a:t>
            </a:fld>
            <a:endParaRPr lang="en-US"/>
          </a:p>
        </p:txBody>
      </p:sp>
    </p:spTree>
    <p:extLst>
      <p:ext uri="{BB962C8B-B14F-4D97-AF65-F5344CB8AC3E}">
        <p14:creationId xmlns:p14="http://schemas.microsoft.com/office/powerpoint/2010/main" val="1217523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FE9AB1-48A3-4242-B877-92CC0E8912AF}"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DE0CEA-862E-49F1-9744-79C7D928399B}" type="slidenum">
              <a:rPr lang="en-US" smtClean="0"/>
              <a:t>‹#›</a:t>
            </a:fld>
            <a:endParaRPr lang="en-US"/>
          </a:p>
        </p:txBody>
      </p:sp>
    </p:spTree>
    <p:extLst>
      <p:ext uri="{BB962C8B-B14F-4D97-AF65-F5344CB8AC3E}">
        <p14:creationId xmlns:p14="http://schemas.microsoft.com/office/powerpoint/2010/main" val="2512067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FE9AB1-48A3-4242-B877-92CC0E8912AF}"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DE0CEA-862E-49F1-9744-79C7D928399B}" type="slidenum">
              <a:rPr lang="en-US" smtClean="0"/>
              <a:t>‹#›</a:t>
            </a:fld>
            <a:endParaRPr lang="en-US"/>
          </a:p>
        </p:txBody>
      </p:sp>
    </p:spTree>
    <p:extLst>
      <p:ext uri="{BB962C8B-B14F-4D97-AF65-F5344CB8AC3E}">
        <p14:creationId xmlns:p14="http://schemas.microsoft.com/office/powerpoint/2010/main" val="3496461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FE9AB1-48A3-4242-B877-92CC0E8912AF}" type="datetimeFigureOut">
              <a:rPr lang="en-US" smtClean="0"/>
              <a:t>9/14/2023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DE0CEA-862E-49F1-9744-79C7D928399B}" type="slidenum">
              <a:rPr lang="en-US" smtClean="0"/>
              <a:t>‹#›</a:t>
            </a:fld>
            <a:endParaRPr lang="en-US"/>
          </a:p>
        </p:txBody>
      </p:sp>
    </p:spTree>
    <p:extLst>
      <p:ext uri="{BB962C8B-B14F-4D97-AF65-F5344CB8AC3E}">
        <p14:creationId xmlns:p14="http://schemas.microsoft.com/office/powerpoint/2010/main" val="21681860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p:cNvSpPr txBox="1"/>
          <p:nvPr/>
        </p:nvSpPr>
        <p:spPr>
          <a:xfrm>
            <a:off x="0" y="2843824"/>
            <a:ext cx="12192000" cy="861774"/>
          </a:xfrm>
          <a:prstGeom prst="rect">
            <a:avLst/>
          </a:prstGeom>
          <a:noFill/>
        </p:spPr>
        <p:txBody>
          <a:bodyPr wrap="square" rtlCol="0">
            <a:spAutoFit/>
          </a:bodyPr>
          <a:lstStyle/>
          <a:p>
            <a:pPr algn="ctr"/>
            <a:r>
              <a:rPr lang="es-419" sz="5000" dirty="0">
                <a:solidFill>
                  <a:schemeClr val="bg1"/>
                </a:solidFill>
                <a:latin typeface="Maven Pro Light 200" panose="02000000000000000000" pitchFamily="50" charset="0"/>
              </a:rPr>
              <a:t>INTERFAZ HOLOGRÁFICA DE INFORMACIÓN</a:t>
            </a:r>
            <a:endParaRPr lang="en-US" sz="5000" dirty="0">
              <a:solidFill>
                <a:schemeClr val="bg1"/>
              </a:solidFill>
              <a:latin typeface="Maven Pro Light 200" panose="02000000000000000000" pitchFamily="50" charset="0"/>
            </a:endParaRPr>
          </a:p>
        </p:txBody>
      </p:sp>
      <p:sp>
        <p:nvSpPr>
          <p:cNvPr id="10" name="TextBox 9"/>
          <p:cNvSpPr txBox="1"/>
          <p:nvPr/>
        </p:nvSpPr>
        <p:spPr>
          <a:xfrm>
            <a:off x="156754" y="5350967"/>
            <a:ext cx="11878491" cy="1323439"/>
          </a:xfrm>
          <a:prstGeom prst="rect">
            <a:avLst/>
          </a:prstGeom>
          <a:noFill/>
        </p:spPr>
        <p:txBody>
          <a:bodyPr wrap="square" rtlCol="0">
            <a:spAutoFit/>
          </a:bodyPr>
          <a:lstStyle/>
          <a:p>
            <a:pPr algn="r"/>
            <a:r>
              <a:rPr lang="es-BO" sz="2000" dirty="0">
                <a:solidFill>
                  <a:schemeClr val="bg1"/>
                </a:solidFill>
                <a:latin typeface="Maven Pro Light 200" panose="02000000000000000000" pitchFamily="50" charset="0"/>
              </a:rPr>
              <a:t>Luis Velasco</a:t>
            </a:r>
          </a:p>
          <a:p>
            <a:pPr algn="r"/>
            <a:r>
              <a:rPr lang="es-BO" sz="2000" dirty="0">
                <a:solidFill>
                  <a:schemeClr val="bg1"/>
                </a:solidFill>
                <a:latin typeface="Maven Pro Light 200" panose="02000000000000000000" pitchFamily="50" charset="0"/>
              </a:rPr>
              <a:t>Analista de Innovación y Desarrollo de Software</a:t>
            </a:r>
          </a:p>
          <a:p>
            <a:pPr algn="r"/>
            <a:r>
              <a:rPr lang="es-BO" sz="2000" dirty="0">
                <a:solidFill>
                  <a:schemeClr val="bg1"/>
                </a:solidFill>
                <a:latin typeface="Maven Pro Light 200" panose="02000000000000000000" pitchFamily="50" charset="0"/>
              </a:rPr>
              <a:t>GSIS – BCB </a:t>
            </a:r>
          </a:p>
          <a:p>
            <a:pPr algn="r"/>
            <a:r>
              <a:rPr lang="es-BO" sz="2000" dirty="0">
                <a:solidFill>
                  <a:schemeClr val="bg1"/>
                </a:solidFill>
                <a:latin typeface="Maven Pro Light 200" panose="02000000000000000000" pitchFamily="50" charset="0"/>
              </a:rPr>
              <a:t>Septiembre 2023</a:t>
            </a:r>
          </a:p>
        </p:txBody>
      </p:sp>
    </p:spTree>
    <p:extLst>
      <p:ext uri="{BB962C8B-B14F-4D97-AF65-F5344CB8AC3E}">
        <p14:creationId xmlns:p14="http://schemas.microsoft.com/office/powerpoint/2010/main" val="2175171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0" name="Picture 2" descr="Man and Woman Avatar - Free social icons">
            <a:extLst>
              <a:ext uri="{FF2B5EF4-FFF2-40B4-BE49-F238E27FC236}">
                <a16:creationId xmlns:a16="http://schemas.microsoft.com/office/drawing/2014/main" id="{8B278F90-9EDE-39EF-86D4-7379AE3A47EC}"/>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14687" b="16206"/>
          <a:stretch/>
        </p:blipFill>
        <p:spPr bwMode="auto">
          <a:xfrm>
            <a:off x="564184" y="4154601"/>
            <a:ext cx="3248771" cy="2245130"/>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Voice">
            <a:extLst>
              <a:ext uri="{FF2B5EF4-FFF2-40B4-BE49-F238E27FC236}">
                <a16:creationId xmlns:a16="http://schemas.microsoft.com/office/drawing/2014/main" id="{C30FD3C3-4451-8A9C-E407-24B1B42E8F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1179" y="3525386"/>
            <a:ext cx="914400" cy="914400"/>
          </a:xfrm>
          <a:prstGeom prst="rect">
            <a:avLst/>
          </a:prstGeom>
        </p:spPr>
      </p:pic>
      <p:sp>
        <p:nvSpPr>
          <p:cNvPr id="12" name="Speech Bubble: Rectangle 11">
            <a:extLst>
              <a:ext uri="{FF2B5EF4-FFF2-40B4-BE49-F238E27FC236}">
                <a16:creationId xmlns:a16="http://schemas.microsoft.com/office/drawing/2014/main" id="{99DE82FC-C15A-9609-A29F-549159E5F681}"/>
              </a:ext>
            </a:extLst>
          </p:cNvPr>
          <p:cNvSpPr/>
          <p:nvPr/>
        </p:nvSpPr>
        <p:spPr>
          <a:xfrm>
            <a:off x="2639089" y="2102827"/>
            <a:ext cx="2183404" cy="1012495"/>
          </a:xfrm>
          <a:prstGeom prst="wedgeRectCallout">
            <a:avLst>
              <a:gd name="adj1" fmla="val -46069"/>
              <a:gd name="adj2" fmla="val 88841"/>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BO" sz="3200" dirty="0">
                <a:latin typeface="Maven Pro Light 200" panose="02000000000000000000" pitchFamily="50" charset="0"/>
              </a:rPr>
              <a:t>Misión</a:t>
            </a:r>
          </a:p>
        </p:txBody>
      </p:sp>
      <p:pic>
        <p:nvPicPr>
          <p:cNvPr id="3080" name="Picture 8" descr="3D Hologram Projection Systems - Holographic stage - Virtual On">
            <a:extLst>
              <a:ext uri="{FF2B5EF4-FFF2-40B4-BE49-F238E27FC236}">
                <a16:creationId xmlns:a16="http://schemas.microsoft.com/office/drawing/2014/main" id="{7AD28EB2-4C92-95BA-BA53-A43991D3671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4673" b="90654" l="33000" r="67000">
                        <a14:foregroundMark x1="50333" y1="7009" x2="51333" y2="27103"/>
                        <a14:foregroundMark x1="48000" y1="4673" x2="53000" y2="6542"/>
                        <a14:foregroundMark x1="38333" y1="89720" x2="52333" y2="90654"/>
                        <a14:foregroundMark x1="52333" y1="90654" x2="61000" y2="89720"/>
                      </a14:backgroundRemoval>
                    </a14:imgEffect>
                  </a14:imgLayer>
                </a14:imgProps>
              </a:ext>
              <a:ext uri="{28A0092B-C50C-407E-A947-70E740481C1C}">
                <a14:useLocalDpi xmlns:a14="http://schemas.microsoft.com/office/drawing/2010/main" val="0"/>
              </a:ext>
            </a:extLst>
          </a:blip>
          <a:srcRect l="29344" r="28689"/>
          <a:stretch/>
        </p:blipFill>
        <p:spPr bwMode="auto">
          <a:xfrm>
            <a:off x="8489304" y="1922847"/>
            <a:ext cx="2645741" cy="4497070"/>
          </a:xfrm>
          <a:prstGeom prst="rect">
            <a:avLst/>
          </a:prstGeom>
          <a:noFill/>
          <a:extLst>
            <a:ext uri="{909E8E84-426E-40DD-AFC4-6F175D3DCCD1}">
              <a14:hiddenFill xmlns:a14="http://schemas.microsoft.com/office/drawing/2010/main">
                <a:solidFill>
                  <a:srgbClr val="FFFFFF"/>
                </a:solidFill>
              </a14:hiddenFill>
            </a:ext>
          </a:extLst>
        </p:spPr>
      </p:pic>
      <p:sp>
        <p:nvSpPr>
          <p:cNvPr id="14" name="Speech Bubble: Rectangle 13">
            <a:extLst>
              <a:ext uri="{FF2B5EF4-FFF2-40B4-BE49-F238E27FC236}">
                <a16:creationId xmlns:a16="http://schemas.microsoft.com/office/drawing/2014/main" id="{76AE9E91-529B-1EF1-4765-74EC50567DC8}"/>
              </a:ext>
            </a:extLst>
          </p:cNvPr>
          <p:cNvSpPr/>
          <p:nvPr/>
        </p:nvSpPr>
        <p:spPr>
          <a:xfrm flipH="1">
            <a:off x="5165212" y="263930"/>
            <a:ext cx="3718347" cy="1838897"/>
          </a:xfrm>
          <a:prstGeom prst="wedgeRectCallout">
            <a:avLst>
              <a:gd name="adj1" fmla="val -46069"/>
              <a:gd name="adj2" fmla="val 88841"/>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BO" dirty="0">
                <a:latin typeface="Maven Pro Light 200" panose="02000000000000000000" pitchFamily="50" charset="0"/>
              </a:rPr>
              <a:t>Nuestra misión es </a:t>
            </a:r>
            <a:r>
              <a:rPr lang="es-ES" dirty="0">
                <a:latin typeface="Maven Pro Light 200" panose="02000000000000000000" pitchFamily="50" charset="0"/>
              </a:rPr>
              <a:t>“Mantener la estabilidad del poder adquisitivo interno de la moneda nacional, para contribuir al desarrollo económico y social”</a:t>
            </a:r>
            <a:endParaRPr lang="es-BO" b="1" dirty="0">
              <a:latin typeface="Maven Pro Light 200" panose="02000000000000000000" pitchFamily="50" charset="0"/>
            </a:endParaRPr>
          </a:p>
        </p:txBody>
      </p:sp>
      <p:pic>
        <p:nvPicPr>
          <p:cNvPr id="15" name="Graphic 14" descr="Volume">
            <a:extLst>
              <a:ext uri="{FF2B5EF4-FFF2-40B4-BE49-F238E27FC236}">
                <a16:creationId xmlns:a16="http://schemas.microsoft.com/office/drawing/2014/main" id="{0389894C-4665-2574-41D2-BCE8CF08FFE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6299" y="2250373"/>
            <a:ext cx="358701" cy="358701"/>
          </a:xfrm>
          <a:prstGeom prst="rect">
            <a:avLst/>
          </a:prstGeom>
        </p:spPr>
      </p:pic>
      <p:pic>
        <p:nvPicPr>
          <p:cNvPr id="17" name="Picture 16">
            <a:extLst>
              <a:ext uri="{FF2B5EF4-FFF2-40B4-BE49-F238E27FC236}">
                <a16:creationId xmlns:a16="http://schemas.microsoft.com/office/drawing/2014/main" id="{3A01DCC8-E354-3168-5820-9B4F9E9D4735}"/>
              </a:ext>
            </a:extLst>
          </p:cNvPr>
          <p:cNvPicPr>
            <a:picLocks noChangeAspect="1"/>
          </p:cNvPicPr>
          <p:nvPr/>
        </p:nvPicPr>
        <p:blipFill>
          <a:blip r:embed="rId10"/>
          <a:stretch>
            <a:fillRect/>
          </a:stretch>
        </p:blipFill>
        <p:spPr>
          <a:xfrm>
            <a:off x="10125507" y="6244950"/>
            <a:ext cx="2259261" cy="613050"/>
          </a:xfrm>
          <a:prstGeom prst="rect">
            <a:avLst/>
          </a:prstGeom>
        </p:spPr>
      </p:pic>
    </p:spTree>
    <p:extLst>
      <p:ext uri="{BB962C8B-B14F-4D97-AF65-F5344CB8AC3E}">
        <p14:creationId xmlns:p14="http://schemas.microsoft.com/office/powerpoint/2010/main" val="221593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444C0C4-2134-A5CD-124B-6173781D0E19}"/>
              </a:ext>
            </a:extLst>
          </p:cNvPr>
          <p:cNvSpPr txBox="1"/>
          <p:nvPr/>
        </p:nvSpPr>
        <p:spPr>
          <a:xfrm>
            <a:off x="0" y="1012954"/>
            <a:ext cx="12192000" cy="4832092"/>
          </a:xfrm>
          <a:prstGeom prst="rect">
            <a:avLst/>
          </a:prstGeom>
          <a:noFill/>
        </p:spPr>
        <p:txBody>
          <a:bodyPr wrap="square" rtlCol="0">
            <a:spAutoFit/>
          </a:bodyPr>
          <a:lstStyle/>
          <a:p>
            <a:pPr algn="ctr"/>
            <a:r>
              <a:rPr lang="es-BO" sz="4400" dirty="0">
                <a:solidFill>
                  <a:schemeClr val="tx1">
                    <a:lumMod val="65000"/>
                    <a:lumOff val="35000"/>
                  </a:schemeClr>
                </a:solidFill>
                <a:latin typeface="Maven Pro Light 200" panose="02000000000000000000" pitchFamily="50" charset="0"/>
              </a:rPr>
              <a:t>las opciones de interacción pregunta-respuesta serian predeterminadas en la Versión 1 del </a:t>
            </a:r>
            <a:r>
              <a:rPr lang="es-BO" sz="4400" dirty="0">
                <a:solidFill>
                  <a:schemeClr val="tx1">
                    <a:lumMod val="65000"/>
                    <a:lumOff val="35000"/>
                  </a:schemeClr>
                </a:solidFill>
                <a:latin typeface="Bookman Old Style" panose="02050604050505020204" pitchFamily="18" charset="0"/>
              </a:rPr>
              <a:t>IHI</a:t>
            </a:r>
            <a:r>
              <a:rPr lang="es-BO" sz="4400" dirty="0">
                <a:solidFill>
                  <a:schemeClr val="tx1">
                    <a:lumMod val="65000"/>
                    <a:lumOff val="35000"/>
                  </a:schemeClr>
                </a:solidFill>
                <a:latin typeface="Maven Pro Light 200" panose="02000000000000000000" pitchFamily="50" charset="0"/>
              </a:rPr>
              <a:t>, pero ya en una Versión 2 y Versión 3 se lograría una interacción mas natural ya sea apuntando a un modelo entrenado específicamente en información de Entidades Publicas, o algo mas avanzado como un modelo </a:t>
            </a:r>
            <a:r>
              <a:rPr lang="es-BO" sz="4400" dirty="0" err="1">
                <a:solidFill>
                  <a:schemeClr val="tx1">
                    <a:lumMod val="65000"/>
                    <a:lumOff val="35000"/>
                  </a:schemeClr>
                </a:solidFill>
                <a:latin typeface="Maven Pro Light 200" panose="02000000000000000000" pitchFamily="50" charset="0"/>
              </a:rPr>
              <a:t>NLP</a:t>
            </a:r>
            <a:r>
              <a:rPr lang="es-BO" sz="4400" dirty="0">
                <a:solidFill>
                  <a:schemeClr val="tx1">
                    <a:lumMod val="65000"/>
                    <a:lumOff val="35000"/>
                  </a:schemeClr>
                </a:solidFill>
                <a:latin typeface="Maven Pro Light 200" panose="02000000000000000000" pitchFamily="50" charset="0"/>
              </a:rPr>
              <a:t> (API </a:t>
            </a:r>
            <a:r>
              <a:rPr lang="es-BO" sz="4400" dirty="0" err="1">
                <a:solidFill>
                  <a:schemeClr val="tx1">
                    <a:lumMod val="65000"/>
                    <a:lumOff val="35000"/>
                  </a:schemeClr>
                </a:solidFill>
                <a:latin typeface="Maven Pro Light 200" panose="02000000000000000000" pitchFamily="50" charset="0"/>
              </a:rPr>
              <a:t>chatGPT-openAI</a:t>
            </a:r>
            <a:r>
              <a:rPr lang="es-BO" sz="4400" dirty="0">
                <a:solidFill>
                  <a:schemeClr val="tx1">
                    <a:lumMod val="65000"/>
                    <a:lumOff val="35000"/>
                  </a:schemeClr>
                </a:solidFill>
                <a:latin typeface="Maven Pro Light 200" panose="02000000000000000000" pitchFamily="50" charset="0"/>
              </a:rPr>
              <a:t>, </a:t>
            </a:r>
            <a:r>
              <a:rPr lang="es-BO" sz="4400" dirty="0" err="1">
                <a:solidFill>
                  <a:schemeClr val="tx1">
                    <a:lumMod val="65000"/>
                    <a:lumOff val="35000"/>
                  </a:schemeClr>
                </a:solidFill>
                <a:latin typeface="Maven Pro Light 200" panose="02000000000000000000" pitchFamily="50" charset="0"/>
              </a:rPr>
              <a:t>bard-google</a:t>
            </a:r>
            <a:r>
              <a:rPr lang="es-BO" sz="4400" dirty="0">
                <a:solidFill>
                  <a:schemeClr val="tx1">
                    <a:lumMod val="65000"/>
                    <a:lumOff val="35000"/>
                  </a:schemeClr>
                </a:solidFill>
                <a:latin typeface="Maven Pro Light 200" panose="02000000000000000000" pitchFamily="50" charset="0"/>
              </a:rPr>
              <a:t>)</a:t>
            </a:r>
          </a:p>
        </p:txBody>
      </p:sp>
    </p:spTree>
    <p:extLst>
      <p:ext uri="{BB962C8B-B14F-4D97-AF65-F5344CB8AC3E}">
        <p14:creationId xmlns:p14="http://schemas.microsoft.com/office/powerpoint/2010/main" val="1819872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p:cNvSpPr txBox="1"/>
          <p:nvPr/>
        </p:nvSpPr>
        <p:spPr>
          <a:xfrm>
            <a:off x="148095" y="597455"/>
            <a:ext cx="11895809" cy="5663089"/>
          </a:xfrm>
          <a:prstGeom prst="rect">
            <a:avLst/>
          </a:prstGeom>
          <a:noFill/>
        </p:spPr>
        <p:txBody>
          <a:bodyPr wrap="square" rtlCol="0">
            <a:spAutoFit/>
          </a:bodyPr>
          <a:lstStyle/>
          <a:p>
            <a:pPr algn="ctr"/>
            <a:r>
              <a:rPr lang="es-ES" sz="5400" dirty="0">
                <a:solidFill>
                  <a:schemeClr val="bg1"/>
                </a:solidFill>
                <a:latin typeface="Maven Pro Light 200" panose="02000000000000000000" pitchFamily="50" charset="0"/>
              </a:rPr>
              <a:t>TECH STACK</a:t>
            </a:r>
          </a:p>
          <a:p>
            <a:pPr algn="ctr"/>
            <a:r>
              <a:rPr lang="es-ES" sz="4400" dirty="0">
                <a:solidFill>
                  <a:schemeClr val="bg1"/>
                </a:solidFill>
                <a:latin typeface="Maven Pro Light 200" panose="02000000000000000000" pitchFamily="50" charset="0"/>
              </a:rPr>
              <a:t>La interfaz holográfica se encuentra disponible para la venta y alquiler en La Paz-Bolivia bajo la empresa Hologramas 3.16</a:t>
            </a:r>
          </a:p>
          <a:p>
            <a:pPr algn="ctr"/>
            <a:r>
              <a:rPr lang="es-ES" sz="4400" dirty="0">
                <a:solidFill>
                  <a:schemeClr val="bg1"/>
                </a:solidFill>
                <a:latin typeface="Maven Pro Light 200" panose="02000000000000000000" pitchFamily="50" charset="0"/>
              </a:rPr>
              <a:t>Estos “</a:t>
            </a:r>
            <a:r>
              <a:rPr lang="es-ES" sz="4400" dirty="0" err="1">
                <a:solidFill>
                  <a:schemeClr val="bg1"/>
                </a:solidFill>
                <a:latin typeface="Maven Pro Light 200" panose="02000000000000000000" pitchFamily="50" charset="0"/>
              </a:rPr>
              <a:t>displays</a:t>
            </a:r>
            <a:r>
              <a:rPr lang="es-ES" sz="4400" dirty="0">
                <a:solidFill>
                  <a:schemeClr val="bg1"/>
                </a:solidFill>
                <a:latin typeface="Maven Pro Light 200" panose="02000000000000000000" pitchFamily="50" charset="0"/>
              </a:rPr>
              <a:t>” reproducen videos de resoluciones especificas mientras estén ubicados en un playlist local y se accione el comando remoto de reproducción </a:t>
            </a:r>
          </a:p>
        </p:txBody>
      </p:sp>
    </p:spTree>
    <p:extLst>
      <p:ext uri="{BB962C8B-B14F-4D97-AF65-F5344CB8AC3E}">
        <p14:creationId xmlns:p14="http://schemas.microsoft.com/office/powerpoint/2010/main" val="3726868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p:cNvSpPr txBox="1"/>
          <p:nvPr/>
        </p:nvSpPr>
        <p:spPr>
          <a:xfrm>
            <a:off x="148095" y="1274564"/>
            <a:ext cx="11895809" cy="4308872"/>
          </a:xfrm>
          <a:prstGeom prst="rect">
            <a:avLst/>
          </a:prstGeom>
          <a:noFill/>
        </p:spPr>
        <p:txBody>
          <a:bodyPr wrap="square" rtlCol="0">
            <a:spAutoFit/>
          </a:bodyPr>
          <a:lstStyle/>
          <a:p>
            <a:pPr algn="ctr"/>
            <a:r>
              <a:rPr lang="es-ES" sz="5400" dirty="0">
                <a:solidFill>
                  <a:schemeClr val="bg1"/>
                </a:solidFill>
                <a:latin typeface="Maven Pro Light 200" panose="02000000000000000000" pitchFamily="50" charset="0"/>
              </a:rPr>
              <a:t>TECH STACK</a:t>
            </a:r>
          </a:p>
          <a:p>
            <a:pPr algn="ctr"/>
            <a:r>
              <a:rPr lang="es-ES" sz="4400" dirty="0">
                <a:solidFill>
                  <a:schemeClr val="bg1"/>
                </a:solidFill>
                <a:latin typeface="Maven Pro Light 200" panose="02000000000000000000" pitchFamily="50" charset="0"/>
              </a:rPr>
              <a:t>El reconocimiento de voz y procesamiento de comandos basados en pares pregunta-respuesta puede ser desarrollado en Python usando </a:t>
            </a:r>
            <a:r>
              <a:rPr lang="es-ES" sz="4400" dirty="0" err="1">
                <a:solidFill>
                  <a:schemeClr val="bg1"/>
                </a:solidFill>
                <a:latin typeface="Maven Pro Light 200" panose="02000000000000000000" pitchFamily="50" charset="0"/>
              </a:rPr>
              <a:t>APIs</a:t>
            </a:r>
            <a:r>
              <a:rPr lang="es-ES" sz="4400" dirty="0">
                <a:solidFill>
                  <a:schemeClr val="bg1"/>
                </a:solidFill>
                <a:latin typeface="Maven Pro Light 200" panose="02000000000000000000" pitchFamily="50" charset="0"/>
              </a:rPr>
              <a:t> de Procesamiento de Voz: </a:t>
            </a:r>
            <a:r>
              <a:rPr lang="es-ES" sz="4400" dirty="0" err="1">
                <a:solidFill>
                  <a:schemeClr val="bg1"/>
                </a:solidFill>
                <a:latin typeface="Maven Pro Light 200" panose="02000000000000000000" pitchFamily="50" charset="0"/>
              </a:rPr>
              <a:t>Speech</a:t>
            </a:r>
            <a:r>
              <a:rPr lang="es-ES" sz="4400" dirty="0">
                <a:solidFill>
                  <a:schemeClr val="bg1"/>
                </a:solidFill>
                <a:latin typeface="Maven Pro Light 200" panose="02000000000000000000" pitchFamily="50" charset="0"/>
              </a:rPr>
              <a:t> </a:t>
            </a:r>
            <a:r>
              <a:rPr lang="es-ES" sz="4400" dirty="0" err="1">
                <a:solidFill>
                  <a:schemeClr val="bg1"/>
                </a:solidFill>
                <a:latin typeface="Maven Pro Light 200" panose="02000000000000000000" pitchFamily="50" charset="0"/>
              </a:rPr>
              <a:t>Recognition</a:t>
            </a:r>
            <a:r>
              <a:rPr lang="es-ES" sz="4400" dirty="0">
                <a:solidFill>
                  <a:schemeClr val="bg1"/>
                </a:solidFill>
                <a:latin typeface="Maven Pro Light 200" panose="02000000000000000000" pitchFamily="50" charset="0"/>
              </a:rPr>
              <a:t> </a:t>
            </a:r>
          </a:p>
          <a:p>
            <a:pPr algn="ctr"/>
            <a:r>
              <a:rPr lang="es-ES" sz="4400" dirty="0">
                <a:solidFill>
                  <a:schemeClr val="bg1"/>
                </a:solidFill>
                <a:latin typeface="Maven Pro Light 200" panose="02000000000000000000" pitchFamily="50" charset="0"/>
              </a:rPr>
              <a:t>(Google, </a:t>
            </a:r>
            <a:r>
              <a:rPr lang="es-ES" sz="4400" dirty="0" err="1">
                <a:solidFill>
                  <a:schemeClr val="bg1"/>
                </a:solidFill>
                <a:latin typeface="Maven Pro Light 200" panose="02000000000000000000" pitchFamily="50" charset="0"/>
              </a:rPr>
              <a:t>PyTorch</a:t>
            </a:r>
            <a:r>
              <a:rPr lang="es-ES" sz="4400" dirty="0">
                <a:solidFill>
                  <a:schemeClr val="bg1"/>
                </a:solidFill>
                <a:latin typeface="Maven Pro Light 200" panose="02000000000000000000" pitchFamily="50" charset="0"/>
              </a:rPr>
              <a:t>, </a:t>
            </a:r>
            <a:r>
              <a:rPr lang="es-ES" sz="4400" dirty="0" err="1">
                <a:solidFill>
                  <a:schemeClr val="bg1"/>
                </a:solidFill>
                <a:latin typeface="Maven Pro Light 200" panose="02000000000000000000" pitchFamily="50" charset="0"/>
              </a:rPr>
              <a:t>TensorFlow</a:t>
            </a:r>
            <a:r>
              <a:rPr lang="es-ES" sz="4400" dirty="0">
                <a:solidFill>
                  <a:schemeClr val="bg1"/>
                </a:solidFill>
                <a:latin typeface="Maven Pro Light 200" panose="02000000000000000000" pitchFamily="50" charset="0"/>
              </a:rPr>
              <a:t>)</a:t>
            </a:r>
            <a:endParaRPr lang="es-419" sz="4400" dirty="0">
              <a:solidFill>
                <a:schemeClr val="bg1"/>
              </a:solidFill>
              <a:latin typeface="Maven Pro Light 200" panose="02000000000000000000" pitchFamily="50" charset="0"/>
            </a:endParaRPr>
          </a:p>
        </p:txBody>
      </p:sp>
    </p:spTree>
    <p:extLst>
      <p:ext uri="{BB962C8B-B14F-4D97-AF65-F5344CB8AC3E}">
        <p14:creationId xmlns:p14="http://schemas.microsoft.com/office/powerpoint/2010/main" val="893389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p:cNvSpPr txBox="1"/>
          <p:nvPr/>
        </p:nvSpPr>
        <p:spPr>
          <a:xfrm>
            <a:off x="0" y="2028616"/>
            <a:ext cx="12192000" cy="2800767"/>
          </a:xfrm>
          <a:prstGeom prst="rect">
            <a:avLst/>
          </a:prstGeom>
          <a:noFill/>
        </p:spPr>
        <p:txBody>
          <a:bodyPr wrap="square" rtlCol="0">
            <a:spAutoFit/>
          </a:bodyPr>
          <a:lstStyle/>
          <a:p>
            <a:pPr algn="ctr"/>
            <a:r>
              <a:rPr lang="es-BO" sz="4400" dirty="0">
                <a:solidFill>
                  <a:schemeClr val="tx1">
                    <a:lumMod val="65000"/>
                    <a:lumOff val="35000"/>
                  </a:schemeClr>
                </a:solidFill>
                <a:latin typeface="Maven Pro Light 200" panose="02000000000000000000" pitchFamily="50" charset="0"/>
              </a:rPr>
              <a:t>si el proyecto </a:t>
            </a:r>
            <a:r>
              <a:rPr lang="es-BO" sz="4400" dirty="0">
                <a:solidFill>
                  <a:schemeClr val="tx1">
                    <a:lumMod val="65000"/>
                    <a:lumOff val="35000"/>
                  </a:schemeClr>
                </a:solidFill>
                <a:latin typeface="Bookman Old Style" panose="02050604050505020204" pitchFamily="18" charset="0"/>
              </a:rPr>
              <a:t>IHI</a:t>
            </a:r>
            <a:r>
              <a:rPr lang="es-BO" sz="4400" dirty="0">
                <a:solidFill>
                  <a:schemeClr val="tx1">
                    <a:lumMod val="65000"/>
                    <a:lumOff val="35000"/>
                  </a:schemeClr>
                </a:solidFill>
                <a:latin typeface="Maven Pro Light 200" panose="02000000000000000000" pitchFamily="50" charset="0"/>
              </a:rPr>
              <a:t> se considera viable y de interés,</a:t>
            </a:r>
          </a:p>
          <a:p>
            <a:pPr algn="ctr"/>
            <a:r>
              <a:rPr lang="es-BO" sz="4400" dirty="0">
                <a:solidFill>
                  <a:schemeClr val="tx1">
                    <a:lumMod val="65000"/>
                    <a:lumOff val="35000"/>
                  </a:schemeClr>
                </a:solidFill>
                <a:latin typeface="Maven Pro Light 200" panose="02000000000000000000" pitchFamily="50" charset="0"/>
              </a:rPr>
              <a:t>se puede proceder con la etapa de planificación y estimación del cronograma de actividades para su desarrollo e implementación</a:t>
            </a:r>
          </a:p>
        </p:txBody>
      </p:sp>
    </p:spTree>
    <p:extLst>
      <p:ext uri="{BB962C8B-B14F-4D97-AF65-F5344CB8AC3E}">
        <p14:creationId xmlns:p14="http://schemas.microsoft.com/office/powerpoint/2010/main" val="4226331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p:cNvSpPr txBox="1"/>
          <p:nvPr/>
        </p:nvSpPr>
        <p:spPr>
          <a:xfrm>
            <a:off x="-1" y="2567226"/>
            <a:ext cx="12192000" cy="861774"/>
          </a:xfrm>
          <a:prstGeom prst="rect">
            <a:avLst/>
          </a:prstGeom>
          <a:noFill/>
        </p:spPr>
        <p:txBody>
          <a:bodyPr wrap="square" rtlCol="0">
            <a:spAutoFit/>
          </a:bodyPr>
          <a:lstStyle/>
          <a:p>
            <a:pPr algn="ctr"/>
            <a:r>
              <a:rPr lang="es-419" sz="5000" dirty="0">
                <a:solidFill>
                  <a:schemeClr val="bg1"/>
                </a:solidFill>
                <a:latin typeface="Maven Pro Light 200" panose="02000000000000000000" pitchFamily="50" charset="0"/>
              </a:rPr>
              <a:t>preguntas o comentarios?</a:t>
            </a:r>
          </a:p>
        </p:txBody>
      </p:sp>
      <p:sp>
        <p:nvSpPr>
          <p:cNvPr id="10" name="TextBox 9"/>
          <p:cNvSpPr txBox="1"/>
          <p:nvPr/>
        </p:nvSpPr>
        <p:spPr>
          <a:xfrm>
            <a:off x="156754" y="5350967"/>
            <a:ext cx="11878491" cy="1323439"/>
          </a:xfrm>
          <a:prstGeom prst="rect">
            <a:avLst/>
          </a:prstGeom>
          <a:noFill/>
        </p:spPr>
        <p:txBody>
          <a:bodyPr wrap="square" rtlCol="0">
            <a:spAutoFit/>
          </a:bodyPr>
          <a:lstStyle/>
          <a:p>
            <a:pPr algn="r"/>
            <a:r>
              <a:rPr lang="es-BO" sz="2000" dirty="0">
                <a:solidFill>
                  <a:schemeClr val="bg1"/>
                </a:solidFill>
                <a:latin typeface="Maven Pro Light 200" panose="02000000000000000000" pitchFamily="50" charset="0"/>
              </a:rPr>
              <a:t>Luis Velasco</a:t>
            </a:r>
          </a:p>
          <a:p>
            <a:pPr algn="r"/>
            <a:r>
              <a:rPr lang="es-BO" sz="2000" dirty="0">
                <a:solidFill>
                  <a:schemeClr val="bg1"/>
                </a:solidFill>
                <a:latin typeface="Maven Pro Light 200" panose="02000000000000000000" pitchFamily="50" charset="0"/>
              </a:rPr>
              <a:t>Analista de Innovación y Desarrollo de Software</a:t>
            </a:r>
          </a:p>
          <a:p>
            <a:pPr algn="r"/>
            <a:r>
              <a:rPr lang="es-BO" sz="2000" dirty="0">
                <a:solidFill>
                  <a:schemeClr val="bg1"/>
                </a:solidFill>
                <a:latin typeface="Maven Pro Light 200" panose="02000000000000000000" pitchFamily="50" charset="0"/>
              </a:rPr>
              <a:t>GSIS – BCB </a:t>
            </a:r>
          </a:p>
          <a:p>
            <a:pPr algn="r"/>
            <a:r>
              <a:rPr lang="es-BO" sz="2000" dirty="0">
                <a:solidFill>
                  <a:schemeClr val="bg1"/>
                </a:solidFill>
                <a:latin typeface="Maven Pro Light 200" panose="02000000000000000000" pitchFamily="50" charset="0"/>
              </a:rPr>
              <a:t>Septiembre 2023</a:t>
            </a:r>
          </a:p>
        </p:txBody>
      </p:sp>
    </p:spTree>
    <p:extLst>
      <p:ext uri="{BB962C8B-B14F-4D97-AF65-F5344CB8AC3E}">
        <p14:creationId xmlns:p14="http://schemas.microsoft.com/office/powerpoint/2010/main" val="3889012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p:cNvSpPr txBox="1"/>
          <p:nvPr/>
        </p:nvSpPr>
        <p:spPr>
          <a:xfrm>
            <a:off x="0" y="2767280"/>
            <a:ext cx="12192000" cy="1446550"/>
          </a:xfrm>
          <a:prstGeom prst="rect">
            <a:avLst/>
          </a:prstGeom>
          <a:noFill/>
        </p:spPr>
        <p:txBody>
          <a:bodyPr wrap="square" rtlCol="0">
            <a:spAutoFit/>
          </a:bodyPr>
          <a:lstStyle/>
          <a:p>
            <a:pPr algn="ctr"/>
            <a:r>
              <a:rPr lang="es-419" sz="4400" dirty="0">
                <a:solidFill>
                  <a:schemeClr val="tx1">
                    <a:lumMod val="65000"/>
                    <a:lumOff val="35000"/>
                  </a:schemeClr>
                </a:solidFill>
                <a:latin typeface="Maven Pro Light 200" panose="02000000000000000000" pitchFamily="50" charset="0"/>
              </a:rPr>
              <a:t>un holograma es una imagen tridimensional </a:t>
            </a:r>
          </a:p>
          <a:p>
            <a:pPr algn="ctr"/>
            <a:r>
              <a:rPr lang="es-419" sz="4400" dirty="0">
                <a:solidFill>
                  <a:schemeClr val="tx1">
                    <a:lumMod val="65000"/>
                    <a:lumOff val="35000"/>
                  </a:schemeClr>
                </a:solidFill>
                <a:latin typeface="Maven Pro Light 200" panose="02000000000000000000" pitchFamily="50" charset="0"/>
              </a:rPr>
              <a:t>proyectada o reflejada en el espacio</a:t>
            </a:r>
            <a:endParaRPr lang="en-US" sz="4400" dirty="0">
              <a:solidFill>
                <a:schemeClr val="tx1">
                  <a:lumMod val="65000"/>
                  <a:lumOff val="35000"/>
                </a:schemeClr>
              </a:solidFill>
              <a:latin typeface="Maven Pro Light 200" panose="02000000000000000000" pitchFamily="50" charset="0"/>
            </a:endParaRPr>
          </a:p>
        </p:txBody>
      </p:sp>
    </p:spTree>
    <p:extLst>
      <p:ext uri="{BB962C8B-B14F-4D97-AF65-F5344CB8AC3E}">
        <p14:creationId xmlns:p14="http://schemas.microsoft.com/office/powerpoint/2010/main" val="3939088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Holographic Human by HYPERVSN">
            <a:hlinkClick r:id="" action="ppaction://media"/>
            <a:extLst>
              <a:ext uri="{FF2B5EF4-FFF2-40B4-BE49-F238E27FC236}">
                <a16:creationId xmlns:a16="http://schemas.microsoft.com/office/drawing/2014/main" id="{454E7339-ED10-6D31-C68F-EC251B998D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908672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0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606">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p:cNvSpPr txBox="1"/>
          <p:nvPr/>
        </p:nvSpPr>
        <p:spPr>
          <a:xfrm>
            <a:off x="148095" y="1690062"/>
            <a:ext cx="11895809" cy="3477875"/>
          </a:xfrm>
          <a:prstGeom prst="rect">
            <a:avLst/>
          </a:prstGeom>
          <a:noFill/>
        </p:spPr>
        <p:txBody>
          <a:bodyPr wrap="square" rtlCol="0">
            <a:spAutoFit/>
          </a:bodyPr>
          <a:lstStyle/>
          <a:p>
            <a:pPr algn="ctr"/>
            <a:r>
              <a:rPr lang="es-ES" sz="4400" dirty="0">
                <a:solidFill>
                  <a:schemeClr val="bg1"/>
                </a:solidFill>
                <a:latin typeface="Maven Pro Light 200" panose="02000000000000000000" pitchFamily="50" charset="0"/>
              </a:rPr>
              <a:t>se puede integrar el factor innovador y llamativo de la proyección holográfica y el servicio de bienvenida e información en el lobby de Instituciones Publicas del Estado Plurinacional de Bolivia</a:t>
            </a:r>
            <a:endParaRPr lang="es-419" sz="4400" i="1" dirty="0">
              <a:solidFill>
                <a:schemeClr val="bg1"/>
              </a:solidFill>
              <a:latin typeface="Maven Pro Light 200" panose="02000000000000000000" pitchFamily="50" charset="0"/>
            </a:endParaRPr>
          </a:p>
        </p:txBody>
      </p:sp>
    </p:spTree>
    <p:extLst>
      <p:ext uri="{BB962C8B-B14F-4D97-AF65-F5344CB8AC3E}">
        <p14:creationId xmlns:p14="http://schemas.microsoft.com/office/powerpoint/2010/main" val="4090578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Video1">
            <a:hlinkClick r:id="" action="ppaction://media"/>
            <a:extLst>
              <a:ext uri="{FF2B5EF4-FFF2-40B4-BE49-F238E27FC236}">
                <a16:creationId xmlns:a16="http://schemas.microsoft.com/office/drawing/2014/main" id="{8F2EA9FC-A7A2-7238-D6F9-517C6CE2C2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66"/>
            <a:ext cx="12187857" cy="6857999"/>
          </a:xfrm>
          <a:prstGeom prst="rect">
            <a:avLst/>
          </a:prstGeom>
        </p:spPr>
      </p:pic>
    </p:spTree>
    <p:extLst>
      <p:ext uri="{BB962C8B-B14F-4D97-AF65-F5344CB8AC3E}">
        <p14:creationId xmlns:p14="http://schemas.microsoft.com/office/powerpoint/2010/main" val="1691392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12121">
                <p:cTn id="1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p:cNvSpPr txBox="1"/>
          <p:nvPr/>
        </p:nvSpPr>
        <p:spPr>
          <a:xfrm>
            <a:off x="0" y="1690062"/>
            <a:ext cx="12192000" cy="3477875"/>
          </a:xfrm>
          <a:prstGeom prst="rect">
            <a:avLst/>
          </a:prstGeom>
          <a:noFill/>
        </p:spPr>
        <p:txBody>
          <a:bodyPr wrap="square" rtlCol="0">
            <a:spAutoFit/>
          </a:bodyPr>
          <a:lstStyle/>
          <a:p>
            <a:pPr algn="ctr"/>
            <a:r>
              <a:rPr lang="es-BO" sz="4400" dirty="0">
                <a:solidFill>
                  <a:schemeClr val="tx1">
                    <a:lumMod val="65000"/>
                    <a:lumOff val="35000"/>
                  </a:schemeClr>
                </a:solidFill>
                <a:latin typeface="Maven Pro Light 200" panose="02000000000000000000" pitchFamily="50" charset="0"/>
              </a:rPr>
              <a:t>es una proyección basada en múltiples leds posicionados en hélices que giran mas rápido de lo que puede percibir el ojo human, dejando solamente el impresionante contenido holográfico 3D flotando en el aire</a:t>
            </a:r>
          </a:p>
        </p:txBody>
      </p:sp>
    </p:spTree>
    <p:extLst>
      <p:ext uri="{BB962C8B-B14F-4D97-AF65-F5344CB8AC3E}">
        <p14:creationId xmlns:p14="http://schemas.microsoft.com/office/powerpoint/2010/main" val="2278053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VID-20230914-WA0028">
            <a:hlinkClick r:id="" action="ppaction://media"/>
            <a:extLst>
              <a:ext uri="{FF2B5EF4-FFF2-40B4-BE49-F238E27FC236}">
                <a16:creationId xmlns:a16="http://schemas.microsoft.com/office/drawing/2014/main" id="{218BBE25-B87C-598F-79C0-EC412C9131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65"/>
            <a:ext cx="12191999" cy="6860329"/>
          </a:xfrm>
          <a:prstGeom prst="rect">
            <a:avLst/>
          </a:prstGeom>
        </p:spPr>
      </p:pic>
    </p:spTree>
    <p:extLst>
      <p:ext uri="{BB962C8B-B14F-4D97-AF65-F5344CB8AC3E}">
        <p14:creationId xmlns:p14="http://schemas.microsoft.com/office/powerpoint/2010/main" val="2395648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515">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p:cNvSpPr txBox="1"/>
          <p:nvPr/>
        </p:nvSpPr>
        <p:spPr>
          <a:xfrm>
            <a:off x="148095" y="1351508"/>
            <a:ext cx="11895809" cy="4154984"/>
          </a:xfrm>
          <a:prstGeom prst="rect">
            <a:avLst/>
          </a:prstGeom>
          <a:noFill/>
        </p:spPr>
        <p:txBody>
          <a:bodyPr wrap="square" rtlCol="0">
            <a:spAutoFit/>
          </a:bodyPr>
          <a:lstStyle/>
          <a:p>
            <a:pPr algn="ctr"/>
            <a:r>
              <a:rPr lang="es-ES" sz="4400" dirty="0">
                <a:solidFill>
                  <a:schemeClr val="bg1"/>
                </a:solidFill>
                <a:latin typeface="Maven Pro Light 200" panose="02000000000000000000" pitchFamily="50" charset="0"/>
              </a:rPr>
              <a:t>el proyecto </a:t>
            </a:r>
            <a:r>
              <a:rPr lang="es-ES" sz="4400" dirty="0">
                <a:solidFill>
                  <a:schemeClr val="bg1"/>
                </a:solidFill>
                <a:latin typeface="Bookman Old Style" panose="02050604050505020204" pitchFamily="18" charset="0"/>
              </a:rPr>
              <a:t>IHI</a:t>
            </a:r>
            <a:r>
              <a:rPr lang="es-ES" sz="4400" dirty="0">
                <a:solidFill>
                  <a:schemeClr val="bg1"/>
                </a:solidFill>
                <a:latin typeface="Maven Pro Light 200" panose="02000000000000000000" pitchFamily="50" charset="0"/>
              </a:rPr>
              <a:t> (Interfaz Holográfica de Información) propone desarrollar (en su Versión 1) un sistema de reconocimiento de voz que pueda generar respuestas predeterminadas basadas en preguntas realizadas por el publico en general (chatbot)</a:t>
            </a:r>
            <a:endParaRPr lang="es-419" sz="4400" dirty="0">
              <a:solidFill>
                <a:schemeClr val="bg1"/>
              </a:solidFill>
              <a:latin typeface="Maven Pro Light 200" panose="02000000000000000000" pitchFamily="50" charset="0"/>
            </a:endParaRPr>
          </a:p>
        </p:txBody>
      </p:sp>
    </p:spTree>
    <p:extLst>
      <p:ext uri="{BB962C8B-B14F-4D97-AF65-F5344CB8AC3E}">
        <p14:creationId xmlns:p14="http://schemas.microsoft.com/office/powerpoint/2010/main" val="3118813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40B02809-E3B4-E11F-169A-2BEA5D108D97}"/>
              </a:ext>
            </a:extLst>
          </p:cNvPr>
          <p:cNvGrpSpPr>
            <a:grpSpLocks noChangeAspect="1"/>
          </p:cNvGrpSpPr>
          <p:nvPr/>
        </p:nvGrpSpPr>
        <p:grpSpPr>
          <a:xfrm>
            <a:off x="2912471" y="1527450"/>
            <a:ext cx="2450104" cy="4717500"/>
            <a:chOff x="1140821" y="595251"/>
            <a:chExt cx="1959429" cy="3772739"/>
          </a:xfrm>
        </p:grpSpPr>
        <p:pic>
          <p:nvPicPr>
            <p:cNvPr id="2" name="Picture 2">
              <a:extLst>
                <a:ext uri="{FF2B5EF4-FFF2-40B4-BE49-F238E27FC236}">
                  <a16:creationId xmlns:a16="http://schemas.microsoft.com/office/drawing/2014/main" id="{BABE0D5B-CE64-8225-1C9D-5424C897DD1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556" b="91944" l="35391" r="58750">
                          <a14:foregroundMark x1="50781" y1="5556" x2="50859" y2="16250"/>
                          <a14:foregroundMark x1="56719" y1="84861" x2="47188" y2="85833"/>
                          <a14:foregroundMark x1="47188" y1="85833" x2="47031" y2="85972"/>
                          <a14:foregroundMark x1="53672" y1="92917" x2="45234" y2="91944"/>
                          <a14:foregroundMark x1="45234" y1="91944" x2="42500" y2="86667"/>
                          <a14:foregroundMark x1="52344" y1="78333" x2="45156" y2="80417"/>
                          <a14:foregroundMark x1="45156" y1="80417" x2="45000" y2="80833"/>
                          <a14:foregroundMark x1="46328" y1="78056" x2="43047" y2="81111"/>
                          <a14:foregroundMark x1="42500" y1="81389" x2="47656" y2="76667"/>
                          <a14:foregroundMark x1="56094" y1="79028" x2="49219" y2="75972"/>
                          <a14:foregroundMark x1="46875" y1="77083" x2="42734" y2="81389"/>
                          <a14:foregroundMark x1="47656" y1="32917" x2="45156" y2="32361"/>
                          <a14:foregroundMark x1="41172" y1="28472" x2="47109" y2="33333"/>
                          <a14:foregroundMark x1="42188" y1="29722" x2="44297" y2="31667"/>
                          <a14:foregroundMark x1="44531" y1="30000" x2="42031" y2="29306"/>
                          <a14:foregroundMark x1="46328" y1="27500" x2="44219" y2="29861"/>
                          <a14:foregroundMark x1="43750" y1="31806" x2="42109" y2="30000"/>
                        </a14:backgroundRemoval>
                      </a14:imgEffect>
                    </a14:imgLayer>
                  </a14:imgProps>
                </a:ext>
                <a:ext uri="{28A0092B-C50C-407E-A947-70E740481C1C}">
                  <a14:useLocalDpi xmlns:a14="http://schemas.microsoft.com/office/drawing/2010/main" val="0"/>
                </a:ext>
              </a:extLst>
            </a:blip>
            <a:srcRect l="32535" r="38250"/>
            <a:stretch/>
          </p:blipFill>
          <p:spPr bwMode="auto">
            <a:xfrm>
              <a:off x="1140821" y="595251"/>
              <a:ext cx="1959429" cy="377273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EECCD1D-F6D2-67D4-39D9-59E98632D0CF}"/>
                </a:ext>
              </a:extLst>
            </p:cNvPr>
            <p:cNvGrpSpPr>
              <a:grpSpLocks noChangeAspect="1"/>
            </p:cNvGrpSpPr>
            <p:nvPr/>
          </p:nvGrpSpPr>
          <p:grpSpPr>
            <a:xfrm>
              <a:off x="1212850" y="882791"/>
              <a:ext cx="785975" cy="774700"/>
              <a:chOff x="5099050" y="2307771"/>
              <a:chExt cx="1517650" cy="1495879"/>
            </a:xfrm>
          </p:grpSpPr>
          <p:sp>
            <p:nvSpPr>
              <p:cNvPr id="3" name="Oval 2">
                <a:extLst>
                  <a:ext uri="{FF2B5EF4-FFF2-40B4-BE49-F238E27FC236}">
                    <a16:creationId xmlns:a16="http://schemas.microsoft.com/office/drawing/2014/main" id="{F1F7F596-D64F-6B04-7F61-67306AD56E45}"/>
                  </a:ext>
                </a:extLst>
              </p:cNvPr>
              <p:cNvSpPr/>
              <p:nvPr/>
            </p:nvSpPr>
            <p:spPr>
              <a:xfrm>
                <a:off x="5099050" y="2307771"/>
                <a:ext cx="1517650" cy="14958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a:extLst>
                  <a:ext uri="{FF2B5EF4-FFF2-40B4-BE49-F238E27FC236}">
                    <a16:creationId xmlns:a16="http://schemas.microsoft.com/office/drawing/2014/main" id="{FFE25183-0D1C-55D3-9254-055690E29F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32160" y="2329995"/>
                <a:ext cx="1451429" cy="145142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 name="Speech Bubble: Rectangle 12">
            <a:extLst>
              <a:ext uri="{FF2B5EF4-FFF2-40B4-BE49-F238E27FC236}">
                <a16:creationId xmlns:a16="http://schemas.microsoft.com/office/drawing/2014/main" id="{047CD71C-4CF5-17EB-975A-D384960806AF}"/>
              </a:ext>
            </a:extLst>
          </p:cNvPr>
          <p:cNvSpPr/>
          <p:nvPr/>
        </p:nvSpPr>
        <p:spPr>
          <a:xfrm>
            <a:off x="4865096" y="409003"/>
            <a:ext cx="2183404" cy="1012495"/>
          </a:xfrm>
          <a:prstGeom prst="wedgeRectCallout">
            <a:avLst>
              <a:gd name="adj1" fmla="val -46069"/>
              <a:gd name="adj2" fmla="val 88841"/>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BO" dirty="0">
                <a:latin typeface="Maven Pro Light 200" panose="02000000000000000000" pitchFamily="50" charset="0"/>
              </a:rPr>
              <a:t>BIENVENID@ AL BANCO CENTRAL DE BOLIVIA</a:t>
            </a:r>
          </a:p>
        </p:txBody>
      </p:sp>
      <p:sp>
        <p:nvSpPr>
          <p:cNvPr id="14" name="Speech Bubble: Rectangle 13">
            <a:extLst>
              <a:ext uri="{FF2B5EF4-FFF2-40B4-BE49-F238E27FC236}">
                <a16:creationId xmlns:a16="http://schemas.microsoft.com/office/drawing/2014/main" id="{76AE9E91-529B-1EF1-4765-74EC50567DC8}"/>
              </a:ext>
            </a:extLst>
          </p:cNvPr>
          <p:cNvSpPr/>
          <p:nvPr/>
        </p:nvSpPr>
        <p:spPr>
          <a:xfrm>
            <a:off x="5655670" y="1980628"/>
            <a:ext cx="3726455" cy="1838897"/>
          </a:xfrm>
          <a:prstGeom prst="wedgeRectCallout">
            <a:avLst>
              <a:gd name="adj1" fmla="val -46069"/>
              <a:gd name="adj2" fmla="val 88841"/>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BO" dirty="0">
                <a:latin typeface="Maven Pro Light 200" panose="02000000000000000000" pitchFamily="50" charset="0"/>
              </a:rPr>
              <a:t>QUIERES SABER MAS SOBRE EL BCB?</a:t>
            </a:r>
          </a:p>
          <a:p>
            <a:pPr algn="ctr"/>
            <a:r>
              <a:rPr lang="es-BO" dirty="0">
                <a:latin typeface="Maven Pro Light 200" panose="02000000000000000000" pitchFamily="50" charset="0"/>
              </a:rPr>
              <a:t>Elige entre las siguientes opciones:</a:t>
            </a:r>
          </a:p>
          <a:p>
            <a:pPr algn="ctr"/>
            <a:r>
              <a:rPr lang="es-BO" b="1" dirty="0">
                <a:latin typeface="Maven Pro Light 200" panose="02000000000000000000" pitchFamily="50" charset="0"/>
              </a:rPr>
              <a:t>Historia</a:t>
            </a:r>
          </a:p>
          <a:p>
            <a:pPr algn="ctr"/>
            <a:r>
              <a:rPr lang="es-BO" b="1" dirty="0">
                <a:latin typeface="Maven Pro Light 200" panose="02000000000000000000" pitchFamily="50" charset="0"/>
              </a:rPr>
              <a:t>Misión</a:t>
            </a:r>
          </a:p>
          <a:p>
            <a:pPr algn="ctr"/>
            <a:r>
              <a:rPr lang="es-BO" b="1" dirty="0">
                <a:latin typeface="Maven Pro Light 200" panose="02000000000000000000" pitchFamily="50" charset="0"/>
              </a:rPr>
              <a:t>Visión</a:t>
            </a:r>
          </a:p>
          <a:p>
            <a:pPr algn="ctr"/>
            <a:r>
              <a:rPr lang="es-BO" b="1" dirty="0">
                <a:latin typeface="Maven Pro Light 200" panose="02000000000000000000" pitchFamily="50" charset="0"/>
              </a:rPr>
              <a:t>Objetivos</a:t>
            </a:r>
          </a:p>
        </p:txBody>
      </p:sp>
      <p:pic>
        <p:nvPicPr>
          <p:cNvPr id="15" name="Graphic 14" descr="Volume">
            <a:extLst>
              <a:ext uri="{FF2B5EF4-FFF2-40B4-BE49-F238E27FC236}">
                <a16:creationId xmlns:a16="http://schemas.microsoft.com/office/drawing/2014/main" id="{B035AF88-5861-5311-3789-6B77B633BE6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5096" y="2012643"/>
            <a:ext cx="358701" cy="358701"/>
          </a:xfrm>
          <a:prstGeom prst="rect">
            <a:avLst/>
          </a:prstGeom>
        </p:spPr>
      </p:pic>
      <p:pic>
        <p:nvPicPr>
          <p:cNvPr id="22" name="Picture 21">
            <a:extLst>
              <a:ext uri="{FF2B5EF4-FFF2-40B4-BE49-F238E27FC236}">
                <a16:creationId xmlns:a16="http://schemas.microsoft.com/office/drawing/2014/main" id="{FEF67CE3-FEAF-B51E-69FE-5114BB5751C0}"/>
              </a:ext>
            </a:extLst>
          </p:cNvPr>
          <p:cNvPicPr>
            <a:picLocks noChangeAspect="1"/>
          </p:cNvPicPr>
          <p:nvPr/>
        </p:nvPicPr>
        <p:blipFill>
          <a:blip r:embed="rId8"/>
          <a:stretch>
            <a:fillRect/>
          </a:stretch>
        </p:blipFill>
        <p:spPr>
          <a:xfrm>
            <a:off x="10125507" y="6244950"/>
            <a:ext cx="2259261" cy="613050"/>
          </a:xfrm>
          <a:prstGeom prst="rect">
            <a:avLst/>
          </a:prstGeom>
        </p:spPr>
      </p:pic>
    </p:spTree>
    <p:extLst>
      <p:ext uri="{BB962C8B-B14F-4D97-AF65-F5344CB8AC3E}">
        <p14:creationId xmlns:p14="http://schemas.microsoft.com/office/powerpoint/2010/main" val="3258790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9926</TotalTime>
  <Words>368</Words>
  <Application>Microsoft Office PowerPoint</Application>
  <PresentationFormat>Widescreen</PresentationFormat>
  <Paragraphs>33</Paragraphs>
  <Slides>15</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Maven Pro Light 200</vt:lpstr>
      <vt:lpstr>Calibri Light</vt:lpstr>
      <vt:lpstr>Bookman Old Style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Skynet_14</dc:creator>
  <cp:lastModifiedBy>Luis Velasco</cp:lastModifiedBy>
  <cp:revision>443</cp:revision>
  <cp:lastPrinted>2015-08-07T00:39:28Z</cp:lastPrinted>
  <dcterms:created xsi:type="dcterms:W3CDTF">2015-07-24T00:29:49Z</dcterms:created>
  <dcterms:modified xsi:type="dcterms:W3CDTF">2023-09-15T02:39:14Z</dcterms:modified>
</cp:coreProperties>
</file>